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2" r:id="rId5"/>
    <p:sldId id="263" r:id="rId6"/>
    <p:sldId id="266" r:id="rId7"/>
    <p:sldId id="268"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08"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C1CF2F89-F506-4F15-9272-51EED8BE79DA}" type="datetimeFigureOut">
              <a:rPr lang="en-US" smtClean="0"/>
              <a:t>10/11/2020</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1A54CFC6-BC66-4855-B1B1-FC362B1C89A8}"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951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385572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08983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415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401544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CF2F89-F506-4F15-9272-51EED8BE79DA}"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421367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CF2F89-F506-4F15-9272-51EED8BE79DA}"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838148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F2F89-F506-4F15-9272-51EED8BE79DA}"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96835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F2F89-F506-4F15-9272-51EED8BE79DA}"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30537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F2F89-F506-4F15-9272-51EED8BE79DA}"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383896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F2F89-F506-4F15-9272-51EED8BE79DA}"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18219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118135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CF2F89-F506-4F15-9272-51EED8BE79DA}"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327027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CF2F89-F506-4F15-9272-51EED8BE79DA}"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289241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F2F89-F506-4F15-9272-51EED8BE79DA}"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194847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113577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F2F89-F506-4F15-9272-51EED8BE79DA}"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FC6-BC66-4855-B1B1-FC362B1C89A8}" type="slidenum">
              <a:rPr lang="en-US" smtClean="0"/>
              <a:t>‹#›</a:t>
            </a:fld>
            <a:endParaRPr lang="en-US"/>
          </a:p>
        </p:txBody>
      </p:sp>
    </p:spTree>
    <p:extLst>
      <p:ext uri="{BB962C8B-B14F-4D97-AF65-F5344CB8AC3E}">
        <p14:creationId xmlns:p14="http://schemas.microsoft.com/office/powerpoint/2010/main" val="365473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1CF2F89-F506-4F15-9272-51EED8BE79DA}" type="datetimeFigureOut">
              <a:rPr lang="en-US" smtClean="0"/>
              <a:t>10/11/2020</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1A54CFC6-BC66-4855-B1B1-FC362B1C89A8}" type="slidenum">
              <a:rPr lang="en-US" smtClean="0"/>
              <a:t>‹#›</a:t>
            </a:fld>
            <a:endParaRPr lang="en-US"/>
          </a:p>
        </p:txBody>
      </p:sp>
    </p:spTree>
    <p:extLst>
      <p:ext uri="{BB962C8B-B14F-4D97-AF65-F5344CB8AC3E}">
        <p14:creationId xmlns:p14="http://schemas.microsoft.com/office/powerpoint/2010/main" val="104542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Body Mechanics and Proper Lifting</a:t>
            </a:r>
          </a:p>
        </p:txBody>
      </p:sp>
      <p:sp>
        <p:nvSpPr>
          <p:cNvPr id="3" name="Subtitle 2"/>
          <p:cNvSpPr>
            <a:spLocks noGrp="1"/>
          </p:cNvSpPr>
          <p:nvPr>
            <p:ph type="subTitle" idx="1"/>
          </p:nvPr>
        </p:nvSpPr>
        <p:spPr/>
        <p:txBody>
          <a:bodyPr>
            <a:normAutofit fontScale="47500" lnSpcReduction="20000"/>
          </a:bodyPr>
          <a:lstStyle/>
          <a:p>
            <a:r>
              <a:rPr lang="en-US" sz="2000" dirty="0"/>
              <a:t>By:</a:t>
            </a:r>
          </a:p>
          <a:p>
            <a:r>
              <a:rPr lang="en-US" sz="2000" dirty="0"/>
              <a:t>Heidi </a:t>
            </a:r>
            <a:r>
              <a:rPr lang="en-US" sz="2000" dirty="0" err="1"/>
              <a:t>Wendtland</a:t>
            </a:r>
            <a:r>
              <a:rPr lang="en-US" sz="2000" dirty="0"/>
              <a:t> ATC/L, CEASI</a:t>
            </a:r>
          </a:p>
        </p:txBody>
      </p:sp>
      <p:pic>
        <p:nvPicPr>
          <p:cNvPr id="4" name="Audio 3">
            <a:hlinkClick r:id="" action="ppaction://media"/>
            <a:extLst>
              <a:ext uri="{FF2B5EF4-FFF2-40B4-BE49-F238E27FC236}">
                <a16:creationId xmlns:a16="http://schemas.microsoft.com/office/drawing/2014/main" id="{441896CD-5489-4094-BFD3-5E41B42BD8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08739292"/>
      </p:ext>
    </p:extLst>
  </p:cSld>
  <p:clrMapOvr>
    <a:masterClrMapping/>
  </p:clrMapOvr>
  <mc:AlternateContent xmlns:mc="http://schemas.openxmlformats.org/markup-compatibility/2006" xmlns:p14="http://schemas.microsoft.com/office/powerpoint/2010/main">
    <mc:Choice Requires="p14">
      <p:transition spd="slow" p14:dur="2000" advTm="12941"/>
    </mc:Choice>
    <mc:Fallback xmlns="">
      <p:transition spd="slow" advTm="1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sz="quarter" idx="13"/>
          </p:nvPr>
        </p:nvSpPr>
        <p:spPr/>
        <p:txBody>
          <a:bodyPr/>
          <a:lstStyle/>
          <a:p>
            <a:r>
              <a:rPr lang="en-US" dirty="0"/>
              <a:t>Injury Prevention</a:t>
            </a:r>
          </a:p>
          <a:p>
            <a:r>
              <a:rPr lang="en-US" dirty="0"/>
              <a:t>Safe Lifting Techniques and Proper Body Mechanics</a:t>
            </a:r>
          </a:p>
          <a:p>
            <a:r>
              <a:rPr lang="en-US" dirty="0"/>
              <a:t>Stretching</a:t>
            </a:r>
          </a:p>
          <a:p>
            <a:r>
              <a:rPr lang="en-US" dirty="0"/>
              <a:t>Staying Fit and Healthy</a:t>
            </a:r>
          </a:p>
        </p:txBody>
      </p:sp>
      <p:pic>
        <p:nvPicPr>
          <p:cNvPr id="4" name="Audio 3">
            <a:hlinkClick r:id="" action="ppaction://media"/>
            <a:extLst>
              <a:ext uri="{FF2B5EF4-FFF2-40B4-BE49-F238E27FC236}">
                <a16:creationId xmlns:a16="http://schemas.microsoft.com/office/drawing/2014/main" id="{A1612C90-E5FD-45FF-86C7-73A6560807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372328816"/>
      </p:ext>
    </p:extLst>
  </p:cSld>
  <p:clrMapOvr>
    <a:masterClrMapping/>
  </p:clrMapOvr>
  <mc:AlternateContent xmlns:mc="http://schemas.openxmlformats.org/markup-compatibility/2006" xmlns:p14="http://schemas.microsoft.com/office/powerpoint/2010/main">
    <mc:Choice Requires="p14">
      <p:transition spd="slow" p14:dur="2000" advTm="12688"/>
    </mc:Choice>
    <mc:Fallback xmlns="">
      <p:transition spd="slow" advTm="12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lift is the hardest?</a:t>
            </a:r>
          </a:p>
        </p:txBody>
      </p:sp>
      <p:pic>
        <p:nvPicPr>
          <p:cNvPr id="4" name="Picture 4"/>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t="4552" r="2213"/>
          <a:stretch>
            <a:fillRect/>
          </a:stretch>
        </p:blipFill>
        <p:spPr bwMode="auto">
          <a:xfrm>
            <a:off x="1600200" y="1600200"/>
            <a:ext cx="6725699" cy="3505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91408" y="5029200"/>
            <a:ext cx="6629400" cy="369332"/>
          </a:xfrm>
          <a:prstGeom prst="rect">
            <a:avLst/>
          </a:prstGeom>
          <a:noFill/>
        </p:spPr>
        <p:txBody>
          <a:bodyPr wrap="square" rtlCol="0">
            <a:spAutoFit/>
          </a:bodyPr>
          <a:lstStyle/>
          <a:p>
            <a:r>
              <a:rPr lang="en-US" dirty="0"/>
              <a:t>		           Best way to lift	                         Hardest way to lift</a:t>
            </a:r>
          </a:p>
        </p:txBody>
      </p:sp>
      <p:pic>
        <p:nvPicPr>
          <p:cNvPr id="8" name="Audio 7">
            <a:hlinkClick r:id="" action="ppaction://media"/>
            <a:extLst>
              <a:ext uri="{FF2B5EF4-FFF2-40B4-BE49-F238E27FC236}">
                <a16:creationId xmlns:a16="http://schemas.microsoft.com/office/drawing/2014/main" id="{28965A2D-60AA-4D95-AE77-2F035581D3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119793116"/>
      </p:ext>
    </p:extLst>
  </p:cSld>
  <p:clrMapOvr>
    <a:masterClrMapping/>
  </p:clrMapOvr>
  <mc:AlternateContent xmlns:mc="http://schemas.openxmlformats.org/markup-compatibility/2006" xmlns:p14="http://schemas.microsoft.com/office/powerpoint/2010/main">
    <mc:Choice Requires="p14">
      <p:transition spd="slow" p14:dur="2000" advTm="20141"/>
    </mc:Choice>
    <mc:Fallback xmlns="">
      <p:transition spd="slow" advTm="20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Proper Lifting</a:t>
            </a:r>
          </a:p>
        </p:txBody>
      </p:sp>
      <p:pic>
        <p:nvPicPr>
          <p:cNvPr id="5" name="Picture 5" descr="spinal flexion"/>
          <p:cNvPicPr>
            <a:picLocks noGrp="1" noChangeAspect="1" noChangeArrowheads="1"/>
          </p:cNvPicPr>
          <p:nvPr>
            <p:ph sz="quarter" idx="13"/>
          </p:nvPr>
        </p:nvPicPr>
        <p:blipFill>
          <a:blip r:embed="rId4" cstate="print">
            <a:lum bright="-18000" contrast="42000"/>
            <a:extLst>
              <a:ext uri="{28A0092B-C50C-407E-A947-70E740481C1C}">
                <a14:useLocalDpi xmlns:a14="http://schemas.microsoft.com/office/drawing/2010/main" val="0"/>
              </a:ext>
            </a:extLst>
          </a:blip>
          <a:stretch>
            <a:fillRect/>
          </a:stretch>
        </p:blipFill>
        <p:spPr bwMode="auto">
          <a:xfrm>
            <a:off x="771266" y="2063750"/>
            <a:ext cx="3302518" cy="331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4"/>
          </p:nvPr>
        </p:nvSpPr>
        <p:spPr/>
        <p:txBody>
          <a:bodyPr>
            <a:normAutofit lnSpcReduction="10000"/>
          </a:bodyPr>
          <a:lstStyle/>
          <a:p>
            <a:pPr>
              <a:lnSpc>
                <a:spcPct val="90000"/>
              </a:lnSpc>
            </a:pPr>
            <a:endParaRPr lang="en-US" b="1" dirty="0"/>
          </a:p>
          <a:p>
            <a:pPr marL="82296" indent="0">
              <a:lnSpc>
                <a:spcPct val="90000"/>
              </a:lnSpc>
              <a:buNone/>
            </a:pPr>
            <a:r>
              <a:rPr lang="en-US" b="1" dirty="0"/>
              <a:t>Biomechanics of Lifting</a:t>
            </a:r>
          </a:p>
          <a:p>
            <a:pPr lvl="1">
              <a:lnSpc>
                <a:spcPct val="90000"/>
              </a:lnSpc>
            </a:pPr>
            <a:r>
              <a:rPr lang="en-US" dirty="0"/>
              <a:t>Plan the Lift</a:t>
            </a:r>
          </a:p>
          <a:p>
            <a:pPr lvl="1">
              <a:lnSpc>
                <a:spcPct val="90000"/>
              </a:lnSpc>
            </a:pPr>
            <a:r>
              <a:rPr lang="en-US" dirty="0"/>
              <a:t>Wide Base of Support</a:t>
            </a:r>
          </a:p>
          <a:p>
            <a:pPr lvl="1">
              <a:lnSpc>
                <a:spcPct val="90000"/>
              </a:lnSpc>
            </a:pPr>
            <a:r>
              <a:rPr lang="en-US" dirty="0"/>
              <a:t>Head up </a:t>
            </a:r>
          </a:p>
          <a:p>
            <a:pPr lvl="1">
              <a:lnSpc>
                <a:spcPct val="90000"/>
              </a:lnSpc>
            </a:pPr>
            <a:r>
              <a:rPr lang="en-US" dirty="0"/>
              <a:t>Bend Knees, Not Back</a:t>
            </a:r>
          </a:p>
          <a:p>
            <a:pPr lvl="1">
              <a:lnSpc>
                <a:spcPct val="90000"/>
              </a:lnSpc>
            </a:pPr>
            <a:r>
              <a:rPr lang="en-US" dirty="0"/>
              <a:t>Keep Object Close</a:t>
            </a:r>
          </a:p>
          <a:p>
            <a:pPr lvl="1">
              <a:lnSpc>
                <a:spcPct val="90000"/>
              </a:lnSpc>
            </a:pPr>
            <a:r>
              <a:rPr lang="en-US" dirty="0"/>
              <a:t>Avoid Twisting</a:t>
            </a:r>
          </a:p>
          <a:p>
            <a:pPr lvl="1">
              <a:lnSpc>
                <a:spcPct val="90000"/>
              </a:lnSpc>
            </a:pPr>
            <a:r>
              <a:rPr lang="en-US" dirty="0"/>
              <a:t>Keep shoulders, hips and feet facing the same direction as each other</a:t>
            </a:r>
          </a:p>
          <a:p>
            <a:endParaRPr lang="en-US" dirty="0"/>
          </a:p>
        </p:txBody>
      </p:sp>
      <p:pic>
        <p:nvPicPr>
          <p:cNvPr id="8" name="Audio 7">
            <a:hlinkClick r:id="" action="ppaction://media"/>
            <a:extLst>
              <a:ext uri="{FF2B5EF4-FFF2-40B4-BE49-F238E27FC236}">
                <a16:creationId xmlns:a16="http://schemas.microsoft.com/office/drawing/2014/main" id="{BD88F2EB-9A9C-48CD-9574-075FF3A923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46973645"/>
      </p:ext>
    </p:extLst>
  </p:cSld>
  <p:clrMapOvr>
    <a:masterClrMapping/>
  </p:clrMapOvr>
  <mc:AlternateContent xmlns:mc="http://schemas.openxmlformats.org/markup-compatibility/2006" xmlns:p14="http://schemas.microsoft.com/office/powerpoint/2010/main">
    <mc:Choice Requires="p14">
      <p:transition spd="slow" p14:dur="2000" advTm="30172"/>
    </mc:Choice>
    <mc:Fallback xmlns="">
      <p:transition spd="slow" advTm="30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Proper Lifting</a:t>
            </a:r>
          </a:p>
        </p:txBody>
      </p:sp>
      <p:pic>
        <p:nvPicPr>
          <p:cNvPr id="6" name="Picture 11" descr="spinal flexion"/>
          <p:cNvPicPr>
            <a:picLocks noGrp="1" noChangeAspect="1" noChangeArrowheads="1"/>
          </p:cNvPicPr>
          <p:nvPr>
            <p:ph sz="quarter" idx="13"/>
          </p:nvPr>
        </p:nvPicPr>
        <p:blipFill>
          <a:blip r:embed="rId4" cstate="print">
            <a:lum bright="-18000" contrast="42000"/>
            <a:extLst>
              <a:ext uri="{28A0092B-C50C-407E-A947-70E740481C1C}">
                <a14:useLocalDpi xmlns:a14="http://schemas.microsoft.com/office/drawing/2010/main" val="0"/>
              </a:ext>
            </a:extLst>
          </a:blip>
          <a:stretch>
            <a:fillRect/>
          </a:stretch>
        </p:blipFill>
        <p:spPr bwMode="auto">
          <a:xfrm>
            <a:off x="771266" y="2063750"/>
            <a:ext cx="3302518" cy="331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4"/>
          </p:nvPr>
        </p:nvSpPr>
        <p:spPr/>
        <p:txBody>
          <a:bodyPr>
            <a:normAutofit fontScale="92500" lnSpcReduction="10000"/>
          </a:bodyPr>
          <a:lstStyle/>
          <a:p>
            <a:pPr>
              <a:lnSpc>
                <a:spcPct val="90000"/>
              </a:lnSpc>
            </a:pPr>
            <a:r>
              <a:rPr lang="en-US" sz="2400" dirty="0"/>
              <a:t>Lifting a load out in front of you, as shown, will place a significant load on the spine</a:t>
            </a:r>
          </a:p>
          <a:p>
            <a:pPr>
              <a:lnSpc>
                <a:spcPct val="90000"/>
              </a:lnSpc>
            </a:pPr>
            <a:r>
              <a:rPr lang="en-US" sz="2400" dirty="0"/>
              <a:t>The load at the base of the spine can exceed </a:t>
            </a:r>
            <a:r>
              <a:rPr lang="en-US" sz="2400" b="1" dirty="0"/>
              <a:t>10 to 20</a:t>
            </a:r>
            <a:r>
              <a:rPr lang="en-US" sz="2400" dirty="0"/>
              <a:t> </a:t>
            </a:r>
            <a:r>
              <a:rPr lang="en-US" sz="2400" b="1" dirty="0"/>
              <a:t>times</a:t>
            </a:r>
            <a:r>
              <a:rPr lang="en-US" sz="2400" dirty="0"/>
              <a:t> the load being lifted</a:t>
            </a:r>
          </a:p>
          <a:p>
            <a:pPr>
              <a:lnSpc>
                <a:spcPct val="90000"/>
              </a:lnSpc>
            </a:pPr>
            <a:r>
              <a:rPr lang="en-US" sz="2400" dirty="0"/>
              <a:t>The load at the base of the spine is directly related to the length of  “Lever Arm” of the lift.</a:t>
            </a:r>
          </a:p>
          <a:p>
            <a:endParaRPr lang="en-US" dirty="0"/>
          </a:p>
        </p:txBody>
      </p:sp>
      <p:pic>
        <p:nvPicPr>
          <p:cNvPr id="9" name="Audio 8">
            <a:hlinkClick r:id="" action="ppaction://media"/>
            <a:extLst>
              <a:ext uri="{FF2B5EF4-FFF2-40B4-BE49-F238E27FC236}">
                <a16:creationId xmlns:a16="http://schemas.microsoft.com/office/drawing/2014/main" id="{51449EB6-5942-4A1B-B7FA-FF0F6820CB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858459161"/>
      </p:ext>
    </p:extLst>
  </p:cSld>
  <p:clrMapOvr>
    <a:masterClrMapping/>
  </p:clrMapOvr>
  <mc:AlternateContent xmlns:mc="http://schemas.openxmlformats.org/markup-compatibility/2006" xmlns:p14="http://schemas.microsoft.com/office/powerpoint/2010/main">
    <mc:Choice Requires="p14">
      <p:transition spd="slow" p14:dur="2000" advTm="19282"/>
    </mc:Choice>
    <mc:Fallback xmlns="">
      <p:transition spd="slow" advTm="19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Posture and the low back</a:t>
            </a:r>
          </a:p>
        </p:txBody>
      </p:sp>
      <p:pic>
        <p:nvPicPr>
          <p:cNvPr id="5" name="Content Placeholder 4" descr="kb"/>
          <p:cNvPicPr>
            <a:picLocks noGrp="1" noChangeAspect="1" noChangeArrowheads="1"/>
          </p:cNvPicPr>
          <p:nvPr>
            <p:ph sz="quarter" idx="13"/>
          </p:nvPr>
        </p:nvPicPr>
        <p:blipFill>
          <a:blip r:embed="rId4" cstate="print">
            <a:lum bright="-18000" contrast="30000"/>
            <a:extLst>
              <a:ext uri="{28A0092B-C50C-407E-A947-70E740481C1C}">
                <a14:useLocalDpi xmlns:a14="http://schemas.microsoft.com/office/drawing/2010/main" val="0"/>
              </a:ext>
            </a:extLst>
          </a:blip>
          <a:stretch>
            <a:fillRect/>
          </a:stretch>
        </p:blipFill>
        <p:spPr bwMode="auto">
          <a:xfrm>
            <a:off x="1206528" y="2063750"/>
            <a:ext cx="2431993" cy="331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4"/>
          </p:nvPr>
        </p:nvSpPr>
        <p:spPr/>
        <p:txBody>
          <a:bodyPr/>
          <a:lstStyle/>
          <a:p>
            <a:pPr>
              <a:lnSpc>
                <a:spcPct val="90000"/>
              </a:lnSpc>
            </a:pPr>
            <a:r>
              <a:rPr lang="en-US" dirty="0"/>
              <a:t>The more forward flexed you are, the greater the disc pressure</a:t>
            </a:r>
          </a:p>
          <a:p>
            <a:pPr>
              <a:lnSpc>
                <a:spcPct val="90000"/>
              </a:lnSpc>
            </a:pPr>
            <a:r>
              <a:rPr lang="en-US" dirty="0"/>
              <a:t>Higher disc pressures correspond to a greater likelihood of disc injury</a:t>
            </a:r>
          </a:p>
          <a:p>
            <a:pPr>
              <a:lnSpc>
                <a:spcPct val="90000"/>
              </a:lnSpc>
            </a:pPr>
            <a:r>
              <a:rPr lang="en-US" dirty="0"/>
              <a:t>Maintain upright postures</a:t>
            </a:r>
          </a:p>
          <a:p>
            <a:endParaRPr lang="en-US" dirty="0"/>
          </a:p>
        </p:txBody>
      </p:sp>
      <p:pic>
        <p:nvPicPr>
          <p:cNvPr id="9" name="Audio 8">
            <a:hlinkClick r:id="" action="ppaction://media"/>
            <a:extLst>
              <a:ext uri="{FF2B5EF4-FFF2-40B4-BE49-F238E27FC236}">
                <a16:creationId xmlns:a16="http://schemas.microsoft.com/office/drawing/2014/main" id="{12C7E988-FFB8-402E-8B41-09AC578738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38574078"/>
      </p:ext>
    </p:extLst>
  </p:cSld>
  <p:clrMapOvr>
    <a:masterClrMapping/>
  </p:clrMapOvr>
  <mc:AlternateContent xmlns:mc="http://schemas.openxmlformats.org/markup-compatibility/2006" xmlns:p14="http://schemas.microsoft.com/office/powerpoint/2010/main">
    <mc:Choice Requires="p14">
      <p:transition spd="slow" p14:dur="2000" advTm="22092"/>
    </mc:Choice>
    <mc:Fallback xmlns="">
      <p:transition spd="slow" advTm="220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Stretching</a:t>
            </a:r>
          </a:p>
        </p:txBody>
      </p:sp>
      <p:sp>
        <p:nvSpPr>
          <p:cNvPr id="3" name="Content Placeholder 2"/>
          <p:cNvSpPr>
            <a:spLocks noGrp="1"/>
          </p:cNvSpPr>
          <p:nvPr>
            <p:ph sz="quarter" idx="13"/>
          </p:nvPr>
        </p:nvSpPr>
        <p:spPr/>
        <p:txBody>
          <a:bodyPr>
            <a:normAutofit fontScale="25000" lnSpcReduction="20000"/>
          </a:bodyPr>
          <a:lstStyle/>
          <a:p>
            <a:pPr>
              <a:buFontTx/>
              <a:buNone/>
            </a:pPr>
            <a:r>
              <a:rPr lang="en-US" sz="5600" dirty="0"/>
              <a:t>As we work throughout the day in various postures and positions, the demand for blood flow increases.  Stretching helps to reduce the damage done by repetitive exertions, sustained positions, awkward postures, and forceful activities.  Tissues are flexible…kind of like the difference between a wet sponge and a dry sponge.   </a:t>
            </a:r>
          </a:p>
          <a:p>
            <a:pPr>
              <a:buFontTx/>
              <a:buNone/>
            </a:pPr>
            <a:endParaRPr lang="en-US" sz="2900" dirty="0"/>
          </a:p>
          <a:p>
            <a:pPr>
              <a:buFontTx/>
              <a:buNone/>
            </a:pPr>
            <a:r>
              <a:rPr lang="en-US" sz="4800" dirty="0"/>
              <a:t>Areas to target for stretching…</a:t>
            </a:r>
          </a:p>
          <a:p>
            <a:r>
              <a:rPr lang="en-US" sz="4800" dirty="0"/>
              <a:t>Neck/Shoulders</a:t>
            </a:r>
          </a:p>
          <a:p>
            <a:r>
              <a:rPr lang="en-US" sz="4800" dirty="0"/>
              <a:t>Upper Back</a:t>
            </a:r>
          </a:p>
          <a:p>
            <a:r>
              <a:rPr lang="en-US" sz="4800" dirty="0"/>
              <a:t>Lower Back</a:t>
            </a:r>
          </a:p>
          <a:p>
            <a:r>
              <a:rPr lang="en-US" sz="4800" dirty="0"/>
              <a:t>Shoulders</a:t>
            </a:r>
          </a:p>
          <a:p>
            <a:r>
              <a:rPr lang="en-US" sz="4800" dirty="0"/>
              <a:t>Legs</a:t>
            </a:r>
          </a:p>
          <a:p>
            <a:endParaRPr lang="en-US" dirty="0"/>
          </a:p>
        </p:txBody>
      </p:sp>
      <p:pic>
        <p:nvPicPr>
          <p:cNvPr id="8" name="Audio 7">
            <a:hlinkClick r:id="" action="ppaction://media"/>
            <a:extLst>
              <a:ext uri="{FF2B5EF4-FFF2-40B4-BE49-F238E27FC236}">
                <a16:creationId xmlns:a16="http://schemas.microsoft.com/office/drawing/2014/main" id="{836A5428-C2D7-4F3D-8C94-C65D74411B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037581304"/>
      </p:ext>
    </p:extLst>
  </p:cSld>
  <p:clrMapOvr>
    <a:masterClrMapping/>
  </p:clrMapOvr>
  <mc:AlternateContent xmlns:mc="http://schemas.openxmlformats.org/markup-compatibility/2006" xmlns:p14="http://schemas.microsoft.com/office/powerpoint/2010/main">
    <mc:Choice Requires="p14">
      <p:transition spd="slow" p14:dur="2000" advTm="24904"/>
    </mc:Choice>
    <mc:Fallback xmlns="">
      <p:transition spd="slow" advTm="24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90800"/>
            <a:ext cx="7498080" cy="1143000"/>
          </a:xfrm>
        </p:spPr>
        <p:txBody>
          <a:bodyPr/>
          <a:lstStyle/>
          <a:p>
            <a:pPr algn="ctr"/>
            <a:r>
              <a:rPr lang="en-US" dirty="0"/>
              <a:t>Thank You!</a:t>
            </a:r>
          </a:p>
        </p:txBody>
      </p:sp>
      <p:pic>
        <p:nvPicPr>
          <p:cNvPr id="4" name="Audio 3">
            <a:hlinkClick r:id="" action="ppaction://media"/>
            <a:extLst>
              <a:ext uri="{FF2B5EF4-FFF2-40B4-BE49-F238E27FC236}">
                <a16:creationId xmlns:a16="http://schemas.microsoft.com/office/drawing/2014/main" id="{A38B85A6-604B-4CF8-9288-DDE61389D0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978975537"/>
      </p:ext>
    </p:extLst>
  </p:cSld>
  <p:clrMapOvr>
    <a:masterClrMapping/>
  </p:clrMapOvr>
  <mc:AlternateContent xmlns:mc="http://schemas.openxmlformats.org/markup-compatibility/2006" xmlns:p14="http://schemas.microsoft.com/office/powerpoint/2010/main">
    <mc:Choice Requires="p14">
      <p:transition spd="slow" p14:dur="2000" advTm="5804"/>
    </mc:Choice>
    <mc:Fallback xmlns="">
      <p:transition spd="slow" advTm="5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115</TotalTime>
  <Words>256</Words>
  <Application>Microsoft Office PowerPoint</Application>
  <PresentationFormat>On-screen Show (4:3)</PresentationFormat>
  <Paragraphs>38</Paragraphs>
  <Slides>8</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Body Mechanics and Proper Lifting</vt:lpstr>
      <vt:lpstr>Agenda</vt:lpstr>
      <vt:lpstr>Which lift is the hardest?</vt:lpstr>
      <vt:lpstr>Proper Lifting</vt:lpstr>
      <vt:lpstr>Proper Lifting</vt:lpstr>
      <vt:lpstr>Posture and the low back</vt:lpstr>
      <vt:lpstr>Stretching</vt:lpstr>
      <vt:lpstr>Thank You!</vt:lpstr>
    </vt:vector>
  </TitlesOfParts>
  <Company>OSF Healthcare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Mechanics and Proper Lifting</dc:title>
  <dc:creator>Wendtland, Heidi L.</dc:creator>
  <cp:lastModifiedBy>Elizabeth Andekian</cp:lastModifiedBy>
  <cp:revision>16</cp:revision>
  <dcterms:created xsi:type="dcterms:W3CDTF">2013-04-30T18:31:40Z</dcterms:created>
  <dcterms:modified xsi:type="dcterms:W3CDTF">2020-10-11T16:01:06Z</dcterms:modified>
</cp:coreProperties>
</file>